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1" r:id="rId3"/>
    <p:sldId id="285" r:id="rId4"/>
    <p:sldId id="286" r:id="rId5"/>
    <p:sldId id="287" r:id="rId6"/>
    <p:sldId id="290" r:id="rId7"/>
    <p:sldId id="291" r:id="rId8"/>
    <p:sldId id="288" r:id="rId9"/>
    <p:sldId id="292" r:id="rId10"/>
    <p:sldId id="294" r:id="rId11"/>
    <p:sldId id="293" r:id="rId12"/>
    <p:sldId id="295" r:id="rId13"/>
    <p:sldId id="306" r:id="rId14"/>
    <p:sldId id="305" r:id="rId15"/>
    <p:sldId id="297" r:id="rId16"/>
    <p:sldId id="298" r:id="rId17"/>
    <p:sldId id="303" r:id="rId18"/>
    <p:sldId id="307" r:id="rId19"/>
    <p:sldId id="299" r:id="rId20"/>
    <p:sldId id="304" r:id="rId21"/>
    <p:sldId id="300" r:id="rId22"/>
    <p:sldId id="301" r:id="rId23"/>
    <p:sldId id="302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42"/>
  </p:normalViewPr>
  <p:slideViewPr>
    <p:cSldViewPr snapToGrid="0" snapToObjects="1">
      <p:cViewPr>
        <p:scale>
          <a:sx n="92" d="100"/>
          <a:sy n="92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868C8F-3C2F-3F40-B3D9-224AB18842C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7F7F0133-22AB-5144-B4EF-D3FDA246CBCF}">
      <dgm:prSet phldrT="[Text]"/>
      <dgm:spPr/>
      <dgm:t>
        <a:bodyPr/>
        <a:lstStyle/>
        <a:p>
          <a:r>
            <a:rPr lang="en-US" dirty="0" smtClean="0"/>
            <a:t>Start Area</a:t>
          </a:r>
          <a:endParaRPr lang="en-US" dirty="0"/>
        </a:p>
      </dgm:t>
    </dgm:pt>
    <dgm:pt modelId="{B68D67F4-24C6-8643-8533-F8CD2E01CEBF}" type="parTrans" cxnId="{45EB0747-D768-7D43-9F7E-31FB23CDEC24}">
      <dgm:prSet/>
      <dgm:spPr/>
      <dgm:t>
        <a:bodyPr/>
        <a:lstStyle/>
        <a:p>
          <a:endParaRPr lang="en-US"/>
        </a:p>
      </dgm:t>
    </dgm:pt>
    <dgm:pt modelId="{553EE226-B555-FF4D-A7FB-F0EF543EBC9E}" type="sibTrans" cxnId="{45EB0747-D768-7D43-9F7E-31FB23CDEC24}">
      <dgm:prSet/>
      <dgm:spPr/>
      <dgm:t>
        <a:bodyPr/>
        <a:lstStyle/>
        <a:p>
          <a:endParaRPr lang="en-US"/>
        </a:p>
      </dgm:t>
    </dgm:pt>
    <dgm:pt modelId="{812FA440-B908-5245-9622-D2DBE694C79C}">
      <dgm:prSet phldrT="[Text]"/>
      <dgm:spPr/>
      <dgm:t>
        <a:bodyPr/>
        <a:lstStyle/>
        <a:p>
          <a:r>
            <a:rPr lang="en-US" dirty="0" smtClean="0"/>
            <a:t>Calculate Derived Position</a:t>
          </a:r>
          <a:endParaRPr lang="en-US" dirty="0"/>
        </a:p>
      </dgm:t>
    </dgm:pt>
    <dgm:pt modelId="{923EBE81-7C3F-CA40-9D2A-5FD0683937BE}" type="parTrans" cxnId="{AF11E84F-3C57-674D-886E-07BC7969E3A0}">
      <dgm:prSet/>
      <dgm:spPr/>
      <dgm:t>
        <a:bodyPr/>
        <a:lstStyle/>
        <a:p>
          <a:endParaRPr lang="en-US"/>
        </a:p>
      </dgm:t>
    </dgm:pt>
    <dgm:pt modelId="{AD0B1D24-43B1-BF4E-B944-3C2551DCF9C6}" type="sibTrans" cxnId="{AF11E84F-3C57-674D-886E-07BC7969E3A0}">
      <dgm:prSet/>
      <dgm:spPr/>
      <dgm:t>
        <a:bodyPr/>
        <a:lstStyle/>
        <a:p>
          <a:endParaRPr lang="en-US"/>
        </a:p>
      </dgm:t>
    </dgm:pt>
    <dgm:pt modelId="{7FD130AF-782B-0A4B-801C-350371A57845}">
      <dgm:prSet phldrT="[Text]"/>
      <dgm:spPr/>
      <dgm:t>
        <a:bodyPr/>
        <a:lstStyle/>
        <a:p>
          <a:r>
            <a:rPr lang="en-US" dirty="0" smtClean="0"/>
            <a:t>Uber API</a:t>
          </a:r>
          <a:endParaRPr lang="en-US" dirty="0"/>
        </a:p>
      </dgm:t>
    </dgm:pt>
    <dgm:pt modelId="{DD9CEBB4-C2FD-D648-8672-F60D31E8D5CC}" type="parTrans" cxnId="{1CFB8B3D-7DFA-3B44-833B-0B32DE58F70A}">
      <dgm:prSet/>
      <dgm:spPr/>
      <dgm:t>
        <a:bodyPr/>
        <a:lstStyle/>
        <a:p>
          <a:endParaRPr lang="en-US"/>
        </a:p>
      </dgm:t>
    </dgm:pt>
    <dgm:pt modelId="{425AF534-270A-E942-9A0B-9558BA82B706}" type="sibTrans" cxnId="{1CFB8B3D-7DFA-3B44-833B-0B32DE58F70A}">
      <dgm:prSet/>
      <dgm:spPr/>
      <dgm:t>
        <a:bodyPr/>
        <a:lstStyle/>
        <a:p>
          <a:endParaRPr lang="en-US"/>
        </a:p>
      </dgm:t>
    </dgm:pt>
    <dgm:pt modelId="{A8C18C6D-2A8C-9045-AA4C-5D481D58D38F}">
      <dgm:prSet/>
      <dgm:spPr/>
      <dgm:t>
        <a:bodyPr/>
        <a:lstStyle/>
        <a:p>
          <a:r>
            <a:rPr lang="en-US" dirty="0" smtClean="0"/>
            <a:t>Result</a:t>
          </a:r>
          <a:endParaRPr lang="en-US" dirty="0"/>
        </a:p>
      </dgm:t>
    </dgm:pt>
    <dgm:pt modelId="{8199B578-6509-F14B-9C7D-F5087160B1DF}" type="parTrans" cxnId="{2488505B-3A9A-7247-BBA2-D1AAD7193572}">
      <dgm:prSet/>
      <dgm:spPr/>
      <dgm:t>
        <a:bodyPr/>
        <a:lstStyle/>
        <a:p>
          <a:endParaRPr lang="en-US"/>
        </a:p>
      </dgm:t>
    </dgm:pt>
    <dgm:pt modelId="{1C1E0708-7563-E041-BEE0-C61B0D5E1504}" type="sibTrans" cxnId="{2488505B-3A9A-7247-BBA2-D1AAD7193572}">
      <dgm:prSet/>
      <dgm:spPr/>
      <dgm:t>
        <a:bodyPr/>
        <a:lstStyle/>
        <a:p>
          <a:endParaRPr lang="en-US"/>
        </a:p>
      </dgm:t>
    </dgm:pt>
    <dgm:pt modelId="{79952029-4F3A-A045-A962-771EC86E24C8}">
      <dgm:prSet/>
      <dgm:spPr/>
      <dgm:t>
        <a:bodyPr/>
        <a:lstStyle/>
        <a:p>
          <a:r>
            <a:rPr lang="en-US" dirty="0" smtClean="0"/>
            <a:t>Database</a:t>
          </a:r>
          <a:endParaRPr lang="en-US" dirty="0"/>
        </a:p>
      </dgm:t>
    </dgm:pt>
    <dgm:pt modelId="{BA1E18B2-814F-D24A-A8AD-6E324DCBCCCD}" type="parTrans" cxnId="{7BB62B72-5F5B-AF4E-8145-577D030E41FB}">
      <dgm:prSet/>
      <dgm:spPr/>
      <dgm:t>
        <a:bodyPr/>
        <a:lstStyle/>
        <a:p>
          <a:endParaRPr lang="en-US"/>
        </a:p>
      </dgm:t>
    </dgm:pt>
    <dgm:pt modelId="{53199A2E-7F53-7C42-9E22-4B66BCBE6CDF}" type="sibTrans" cxnId="{7BB62B72-5F5B-AF4E-8145-577D030E41FB}">
      <dgm:prSet/>
      <dgm:spPr/>
      <dgm:t>
        <a:bodyPr/>
        <a:lstStyle/>
        <a:p>
          <a:endParaRPr lang="en-US"/>
        </a:p>
      </dgm:t>
    </dgm:pt>
    <dgm:pt modelId="{02A90C43-E1DA-1A42-AF69-3E497BF0DA25}" type="pres">
      <dgm:prSet presAssocID="{75868C8F-3C2F-3F40-B3D9-224AB18842C9}" presName="Name0" presStyleCnt="0">
        <dgm:presLayoutVars>
          <dgm:dir/>
          <dgm:resizeHandles val="exact"/>
        </dgm:presLayoutVars>
      </dgm:prSet>
      <dgm:spPr/>
    </dgm:pt>
    <dgm:pt modelId="{695E2DD9-0C9E-C64B-B8D5-D0D0F5A357A3}" type="pres">
      <dgm:prSet presAssocID="{7F7F0133-22AB-5144-B4EF-D3FDA246CBC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E4597F-95D1-A246-8664-97443617BA09}" type="pres">
      <dgm:prSet presAssocID="{553EE226-B555-FF4D-A7FB-F0EF543EBC9E}" presName="sibTrans" presStyleLbl="sibTrans2D1" presStyleIdx="0" presStyleCnt="4"/>
      <dgm:spPr/>
      <dgm:t>
        <a:bodyPr/>
        <a:lstStyle/>
        <a:p>
          <a:endParaRPr lang="en-US"/>
        </a:p>
      </dgm:t>
    </dgm:pt>
    <dgm:pt modelId="{805D7AE9-BA86-1F40-B647-881AF903B38E}" type="pres">
      <dgm:prSet presAssocID="{553EE226-B555-FF4D-A7FB-F0EF543EBC9E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51817F6E-547A-804C-931F-4FE8078DE8EB}" type="pres">
      <dgm:prSet presAssocID="{812FA440-B908-5245-9622-D2DBE694C79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41002B-58BF-E443-A2C7-3B81A5D1AAF5}" type="pres">
      <dgm:prSet presAssocID="{AD0B1D24-43B1-BF4E-B944-3C2551DCF9C6}" presName="sibTrans" presStyleLbl="sibTrans2D1" presStyleIdx="1" presStyleCnt="4"/>
      <dgm:spPr/>
      <dgm:t>
        <a:bodyPr/>
        <a:lstStyle/>
        <a:p>
          <a:endParaRPr lang="en-US"/>
        </a:p>
      </dgm:t>
    </dgm:pt>
    <dgm:pt modelId="{EEE28467-6147-1F45-9A49-2A59F74A349D}" type="pres">
      <dgm:prSet presAssocID="{AD0B1D24-43B1-BF4E-B944-3C2551DCF9C6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03FADCE7-9B40-4D4B-AF9E-A3E652B0DFB9}" type="pres">
      <dgm:prSet presAssocID="{7FD130AF-782B-0A4B-801C-350371A5784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28155B-534A-194A-80DE-889C58072381}" type="pres">
      <dgm:prSet presAssocID="{425AF534-270A-E942-9A0B-9558BA82B706}" presName="sibTrans" presStyleLbl="sibTrans2D1" presStyleIdx="2" presStyleCnt="4"/>
      <dgm:spPr/>
      <dgm:t>
        <a:bodyPr/>
        <a:lstStyle/>
        <a:p>
          <a:endParaRPr lang="en-US"/>
        </a:p>
      </dgm:t>
    </dgm:pt>
    <dgm:pt modelId="{85B2E3E3-A518-9546-8CAD-979EA780834E}" type="pres">
      <dgm:prSet presAssocID="{425AF534-270A-E942-9A0B-9558BA82B706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0A69E3C1-80C1-7B46-8A4B-FC38C1AC1162}" type="pres">
      <dgm:prSet presAssocID="{A8C18C6D-2A8C-9045-AA4C-5D481D58D38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5BE1B-15AB-FB4C-BE88-920397952014}" type="pres">
      <dgm:prSet presAssocID="{1C1E0708-7563-E041-BEE0-C61B0D5E1504}" presName="sibTrans" presStyleLbl="sibTrans2D1" presStyleIdx="3" presStyleCnt="4"/>
      <dgm:spPr/>
      <dgm:t>
        <a:bodyPr/>
        <a:lstStyle/>
        <a:p>
          <a:endParaRPr lang="en-US"/>
        </a:p>
      </dgm:t>
    </dgm:pt>
    <dgm:pt modelId="{CE075BA4-1E92-844B-944D-62CA54FB52DF}" type="pres">
      <dgm:prSet presAssocID="{1C1E0708-7563-E041-BEE0-C61B0D5E1504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3A12CF59-7BDA-394A-BB31-87F4F9B98D40}" type="pres">
      <dgm:prSet presAssocID="{79952029-4F3A-A045-A962-771EC86E24C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074BB7-BE9A-C441-A50E-863C2F84C42D}" type="presOf" srcId="{AD0B1D24-43B1-BF4E-B944-3C2551DCF9C6}" destId="{EEE28467-6147-1F45-9A49-2A59F74A349D}" srcOrd="1" destOrd="0" presId="urn:microsoft.com/office/officeart/2005/8/layout/process1"/>
    <dgm:cxn modelId="{57216829-16DA-2F44-B9DA-3DCD8202015C}" type="presOf" srcId="{425AF534-270A-E942-9A0B-9558BA82B706}" destId="{85B2E3E3-A518-9546-8CAD-979EA780834E}" srcOrd="1" destOrd="0" presId="urn:microsoft.com/office/officeart/2005/8/layout/process1"/>
    <dgm:cxn modelId="{AF11E84F-3C57-674D-886E-07BC7969E3A0}" srcId="{75868C8F-3C2F-3F40-B3D9-224AB18842C9}" destId="{812FA440-B908-5245-9622-D2DBE694C79C}" srcOrd="1" destOrd="0" parTransId="{923EBE81-7C3F-CA40-9D2A-5FD0683937BE}" sibTransId="{AD0B1D24-43B1-BF4E-B944-3C2551DCF9C6}"/>
    <dgm:cxn modelId="{1CFB8B3D-7DFA-3B44-833B-0B32DE58F70A}" srcId="{75868C8F-3C2F-3F40-B3D9-224AB18842C9}" destId="{7FD130AF-782B-0A4B-801C-350371A57845}" srcOrd="2" destOrd="0" parTransId="{DD9CEBB4-C2FD-D648-8672-F60D31E8D5CC}" sibTransId="{425AF534-270A-E942-9A0B-9558BA82B706}"/>
    <dgm:cxn modelId="{800300CF-09B5-EB40-9725-668D9930A04B}" type="presOf" srcId="{79952029-4F3A-A045-A962-771EC86E24C8}" destId="{3A12CF59-7BDA-394A-BB31-87F4F9B98D40}" srcOrd="0" destOrd="0" presId="urn:microsoft.com/office/officeart/2005/8/layout/process1"/>
    <dgm:cxn modelId="{562C170D-0602-9B4C-B252-0C13E24F1A5F}" type="presOf" srcId="{1C1E0708-7563-E041-BEE0-C61B0D5E1504}" destId="{7205BE1B-15AB-FB4C-BE88-920397952014}" srcOrd="0" destOrd="0" presId="urn:microsoft.com/office/officeart/2005/8/layout/process1"/>
    <dgm:cxn modelId="{8580838D-E4BC-6045-9152-E0CBA2E7D5C1}" type="presOf" srcId="{1C1E0708-7563-E041-BEE0-C61B0D5E1504}" destId="{CE075BA4-1E92-844B-944D-62CA54FB52DF}" srcOrd="1" destOrd="0" presId="urn:microsoft.com/office/officeart/2005/8/layout/process1"/>
    <dgm:cxn modelId="{2488505B-3A9A-7247-BBA2-D1AAD7193572}" srcId="{75868C8F-3C2F-3F40-B3D9-224AB18842C9}" destId="{A8C18C6D-2A8C-9045-AA4C-5D481D58D38F}" srcOrd="3" destOrd="0" parTransId="{8199B578-6509-F14B-9C7D-F5087160B1DF}" sibTransId="{1C1E0708-7563-E041-BEE0-C61B0D5E1504}"/>
    <dgm:cxn modelId="{45EB0747-D768-7D43-9F7E-31FB23CDEC24}" srcId="{75868C8F-3C2F-3F40-B3D9-224AB18842C9}" destId="{7F7F0133-22AB-5144-B4EF-D3FDA246CBCF}" srcOrd="0" destOrd="0" parTransId="{B68D67F4-24C6-8643-8533-F8CD2E01CEBF}" sibTransId="{553EE226-B555-FF4D-A7FB-F0EF543EBC9E}"/>
    <dgm:cxn modelId="{0A87BFCB-97BD-6F47-936A-9A8492B9E2C8}" type="presOf" srcId="{553EE226-B555-FF4D-A7FB-F0EF543EBC9E}" destId="{F7E4597F-95D1-A246-8664-97443617BA09}" srcOrd="0" destOrd="0" presId="urn:microsoft.com/office/officeart/2005/8/layout/process1"/>
    <dgm:cxn modelId="{1E32E762-8CD5-264C-98D4-ABA015CE0DDD}" type="presOf" srcId="{553EE226-B555-FF4D-A7FB-F0EF543EBC9E}" destId="{805D7AE9-BA86-1F40-B647-881AF903B38E}" srcOrd="1" destOrd="0" presId="urn:microsoft.com/office/officeart/2005/8/layout/process1"/>
    <dgm:cxn modelId="{3EC6A946-4CEC-664F-B36A-F269B4547A83}" type="presOf" srcId="{75868C8F-3C2F-3F40-B3D9-224AB18842C9}" destId="{02A90C43-E1DA-1A42-AF69-3E497BF0DA25}" srcOrd="0" destOrd="0" presId="urn:microsoft.com/office/officeart/2005/8/layout/process1"/>
    <dgm:cxn modelId="{E161D491-911B-B148-9407-8E6953698DFE}" type="presOf" srcId="{425AF534-270A-E942-9A0B-9558BA82B706}" destId="{6728155B-534A-194A-80DE-889C58072381}" srcOrd="0" destOrd="0" presId="urn:microsoft.com/office/officeart/2005/8/layout/process1"/>
    <dgm:cxn modelId="{7BB62B72-5F5B-AF4E-8145-577D030E41FB}" srcId="{75868C8F-3C2F-3F40-B3D9-224AB18842C9}" destId="{79952029-4F3A-A045-A962-771EC86E24C8}" srcOrd="4" destOrd="0" parTransId="{BA1E18B2-814F-D24A-A8AD-6E324DCBCCCD}" sibTransId="{53199A2E-7F53-7C42-9E22-4B66BCBE6CDF}"/>
    <dgm:cxn modelId="{2C170077-3158-0947-B23A-C65CF9A7FEBE}" type="presOf" srcId="{7FD130AF-782B-0A4B-801C-350371A57845}" destId="{03FADCE7-9B40-4D4B-AF9E-A3E652B0DFB9}" srcOrd="0" destOrd="0" presId="urn:microsoft.com/office/officeart/2005/8/layout/process1"/>
    <dgm:cxn modelId="{FFA2D251-45B0-9F40-B9DD-7A3B47B6FEF2}" type="presOf" srcId="{7F7F0133-22AB-5144-B4EF-D3FDA246CBCF}" destId="{695E2DD9-0C9E-C64B-B8D5-D0D0F5A357A3}" srcOrd="0" destOrd="0" presId="urn:microsoft.com/office/officeart/2005/8/layout/process1"/>
    <dgm:cxn modelId="{445D9B5A-D338-564A-A451-51B766F79B74}" type="presOf" srcId="{812FA440-B908-5245-9622-D2DBE694C79C}" destId="{51817F6E-547A-804C-931F-4FE8078DE8EB}" srcOrd="0" destOrd="0" presId="urn:microsoft.com/office/officeart/2005/8/layout/process1"/>
    <dgm:cxn modelId="{BB86E6D7-CA8C-E247-84F1-AA76A1089683}" type="presOf" srcId="{A8C18C6D-2A8C-9045-AA4C-5D481D58D38F}" destId="{0A69E3C1-80C1-7B46-8A4B-FC38C1AC1162}" srcOrd="0" destOrd="0" presId="urn:microsoft.com/office/officeart/2005/8/layout/process1"/>
    <dgm:cxn modelId="{9F6CD339-F7D8-9141-A73E-A9C2B76576CE}" type="presOf" srcId="{AD0B1D24-43B1-BF4E-B944-3C2551DCF9C6}" destId="{0641002B-58BF-E443-A2C7-3B81A5D1AAF5}" srcOrd="0" destOrd="0" presId="urn:microsoft.com/office/officeart/2005/8/layout/process1"/>
    <dgm:cxn modelId="{2AB1F3E8-E421-734F-95E4-1AC411300364}" type="presParOf" srcId="{02A90C43-E1DA-1A42-AF69-3E497BF0DA25}" destId="{695E2DD9-0C9E-C64B-B8D5-D0D0F5A357A3}" srcOrd="0" destOrd="0" presId="urn:microsoft.com/office/officeart/2005/8/layout/process1"/>
    <dgm:cxn modelId="{6F4AD1EA-00B3-1C4C-B08C-C757DB4C3F7D}" type="presParOf" srcId="{02A90C43-E1DA-1A42-AF69-3E497BF0DA25}" destId="{F7E4597F-95D1-A246-8664-97443617BA09}" srcOrd="1" destOrd="0" presId="urn:microsoft.com/office/officeart/2005/8/layout/process1"/>
    <dgm:cxn modelId="{709DB35A-94DC-684C-A884-5403432757DF}" type="presParOf" srcId="{F7E4597F-95D1-A246-8664-97443617BA09}" destId="{805D7AE9-BA86-1F40-B647-881AF903B38E}" srcOrd="0" destOrd="0" presId="urn:microsoft.com/office/officeart/2005/8/layout/process1"/>
    <dgm:cxn modelId="{B0E75807-2AD6-9740-89D3-56962E6FC989}" type="presParOf" srcId="{02A90C43-E1DA-1A42-AF69-3E497BF0DA25}" destId="{51817F6E-547A-804C-931F-4FE8078DE8EB}" srcOrd="2" destOrd="0" presId="urn:microsoft.com/office/officeart/2005/8/layout/process1"/>
    <dgm:cxn modelId="{92C52D52-281B-7B4B-9E1B-942D16C2E898}" type="presParOf" srcId="{02A90C43-E1DA-1A42-AF69-3E497BF0DA25}" destId="{0641002B-58BF-E443-A2C7-3B81A5D1AAF5}" srcOrd="3" destOrd="0" presId="urn:microsoft.com/office/officeart/2005/8/layout/process1"/>
    <dgm:cxn modelId="{F8ABAD00-92BA-904F-8609-5F1A069BFE14}" type="presParOf" srcId="{0641002B-58BF-E443-A2C7-3B81A5D1AAF5}" destId="{EEE28467-6147-1F45-9A49-2A59F74A349D}" srcOrd="0" destOrd="0" presId="urn:microsoft.com/office/officeart/2005/8/layout/process1"/>
    <dgm:cxn modelId="{3CEDC2F7-F6A5-A74E-B683-FEB291909F5B}" type="presParOf" srcId="{02A90C43-E1DA-1A42-AF69-3E497BF0DA25}" destId="{03FADCE7-9B40-4D4B-AF9E-A3E652B0DFB9}" srcOrd="4" destOrd="0" presId="urn:microsoft.com/office/officeart/2005/8/layout/process1"/>
    <dgm:cxn modelId="{192FE61A-A601-D04F-8FD6-28B2D75924AF}" type="presParOf" srcId="{02A90C43-E1DA-1A42-AF69-3E497BF0DA25}" destId="{6728155B-534A-194A-80DE-889C58072381}" srcOrd="5" destOrd="0" presId="urn:microsoft.com/office/officeart/2005/8/layout/process1"/>
    <dgm:cxn modelId="{1F3FB439-B4A9-FE4C-BD25-A4D76B7B700F}" type="presParOf" srcId="{6728155B-534A-194A-80DE-889C58072381}" destId="{85B2E3E3-A518-9546-8CAD-979EA780834E}" srcOrd="0" destOrd="0" presId="urn:microsoft.com/office/officeart/2005/8/layout/process1"/>
    <dgm:cxn modelId="{8342ECBB-4CB4-E04F-9CDC-890EBCC3D519}" type="presParOf" srcId="{02A90C43-E1DA-1A42-AF69-3E497BF0DA25}" destId="{0A69E3C1-80C1-7B46-8A4B-FC38C1AC1162}" srcOrd="6" destOrd="0" presId="urn:microsoft.com/office/officeart/2005/8/layout/process1"/>
    <dgm:cxn modelId="{CF563BAF-D992-7C44-9E44-7F8EA631C88C}" type="presParOf" srcId="{02A90C43-E1DA-1A42-AF69-3E497BF0DA25}" destId="{7205BE1B-15AB-FB4C-BE88-920397952014}" srcOrd="7" destOrd="0" presId="urn:microsoft.com/office/officeart/2005/8/layout/process1"/>
    <dgm:cxn modelId="{FE4D50A2-FBCF-F44C-BEEF-C64F9D3A6FF8}" type="presParOf" srcId="{7205BE1B-15AB-FB4C-BE88-920397952014}" destId="{CE075BA4-1E92-844B-944D-62CA54FB52DF}" srcOrd="0" destOrd="0" presId="urn:microsoft.com/office/officeart/2005/8/layout/process1"/>
    <dgm:cxn modelId="{1557662D-5398-D646-91E4-D169DE349A48}" type="presParOf" srcId="{02A90C43-E1DA-1A42-AF69-3E497BF0DA25}" destId="{3A12CF59-7BDA-394A-BB31-87F4F9B98D40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5E2DD9-0C9E-C64B-B8D5-D0D0F5A357A3}">
      <dsp:nvSpPr>
        <dsp:cNvPr id="0" name=""/>
        <dsp:cNvSpPr/>
      </dsp:nvSpPr>
      <dsp:spPr>
        <a:xfrm>
          <a:off x="5083" y="890279"/>
          <a:ext cx="1575988" cy="9899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Start Area</a:t>
          </a:r>
          <a:endParaRPr lang="en-US" sz="1800" kern="1200" dirty="0"/>
        </a:p>
      </dsp:txBody>
      <dsp:txXfrm>
        <a:off x="34077" y="919273"/>
        <a:ext cx="1518000" cy="931929"/>
      </dsp:txXfrm>
    </dsp:sp>
    <dsp:sp modelId="{F7E4597F-95D1-A246-8664-97443617BA09}">
      <dsp:nvSpPr>
        <dsp:cNvPr id="0" name=""/>
        <dsp:cNvSpPr/>
      </dsp:nvSpPr>
      <dsp:spPr>
        <a:xfrm>
          <a:off x="1738671" y="1189815"/>
          <a:ext cx="334109" cy="3908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738671" y="1267984"/>
        <a:ext cx="233876" cy="234507"/>
      </dsp:txXfrm>
    </dsp:sp>
    <dsp:sp modelId="{51817F6E-547A-804C-931F-4FE8078DE8EB}">
      <dsp:nvSpPr>
        <dsp:cNvPr id="0" name=""/>
        <dsp:cNvSpPr/>
      </dsp:nvSpPr>
      <dsp:spPr>
        <a:xfrm>
          <a:off x="2211467" y="890279"/>
          <a:ext cx="1575988" cy="9899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Calculate Derived Position</a:t>
          </a:r>
          <a:endParaRPr lang="en-US" sz="1800" kern="1200" dirty="0"/>
        </a:p>
      </dsp:txBody>
      <dsp:txXfrm>
        <a:off x="2240461" y="919273"/>
        <a:ext cx="1518000" cy="931929"/>
      </dsp:txXfrm>
    </dsp:sp>
    <dsp:sp modelId="{0641002B-58BF-E443-A2C7-3B81A5D1AAF5}">
      <dsp:nvSpPr>
        <dsp:cNvPr id="0" name=""/>
        <dsp:cNvSpPr/>
      </dsp:nvSpPr>
      <dsp:spPr>
        <a:xfrm>
          <a:off x="3945054" y="1189815"/>
          <a:ext cx="334109" cy="3908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945054" y="1267984"/>
        <a:ext cx="233876" cy="234507"/>
      </dsp:txXfrm>
    </dsp:sp>
    <dsp:sp modelId="{03FADCE7-9B40-4D4B-AF9E-A3E652B0DFB9}">
      <dsp:nvSpPr>
        <dsp:cNvPr id="0" name=""/>
        <dsp:cNvSpPr/>
      </dsp:nvSpPr>
      <dsp:spPr>
        <a:xfrm>
          <a:off x="4417851" y="890279"/>
          <a:ext cx="1575988" cy="9899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Uber API</a:t>
          </a:r>
          <a:endParaRPr lang="en-US" sz="1800" kern="1200" dirty="0"/>
        </a:p>
      </dsp:txBody>
      <dsp:txXfrm>
        <a:off x="4446845" y="919273"/>
        <a:ext cx="1518000" cy="931929"/>
      </dsp:txXfrm>
    </dsp:sp>
    <dsp:sp modelId="{6728155B-534A-194A-80DE-889C58072381}">
      <dsp:nvSpPr>
        <dsp:cNvPr id="0" name=""/>
        <dsp:cNvSpPr/>
      </dsp:nvSpPr>
      <dsp:spPr>
        <a:xfrm>
          <a:off x="6151438" y="1189815"/>
          <a:ext cx="334109" cy="3908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151438" y="1267984"/>
        <a:ext cx="233876" cy="234507"/>
      </dsp:txXfrm>
    </dsp:sp>
    <dsp:sp modelId="{0A69E3C1-80C1-7B46-8A4B-FC38C1AC1162}">
      <dsp:nvSpPr>
        <dsp:cNvPr id="0" name=""/>
        <dsp:cNvSpPr/>
      </dsp:nvSpPr>
      <dsp:spPr>
        <a:xfrm>
          <a:off x="6624235" y="890279"/>
          <a:ext cx="1575988" cy="9899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Result</a:t>
          </a:r>
          <a:endParaRPr lang="en-US" sz="1800" kern="1200" dirty="0"/>
        </a:p>
      </dsp:txBody>
      <dsp:txXfrm>
        <a:off x="6653229" y="919273"/>
        <a:ext cx="1518000" cy="931929"/>
      </dsp:txXfrm>
    </dsp:sp>
    <dsp:sp modelId="{7205BE1B-15AB-FB4C-BE88-920397952014}">
      <dsp:nvSpPr>
        <dsp:cNvPr id="0" name=""/>
        <dsp:cNvSpPr/>
      </dsp:nvSpPr>
      <dsp:spPr>
        <a:xfrm>
          <a:off x="8357822" y="1189815"/>
          <a:ext cx="334109" cy="3908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8357822" y="1267984"/>
        <a:ext cx="233876" cy="234507"/>
      </dsp:txXfrm>
    </dsp:sp>
    <dsp:sp modelId="{3A12CF59-7BDA-394A-BB31-87F4F9B98D40}">
      <dsp:nvSpPr>
        <dsp:cNvPr id="0" name=""/>
        <dsp:cNvSpPr/>
      </dsp:nvSpPr>
      <dsp:spPr>
        <a:xfrm>
          <a:off x="8830618" y="890279"/>
          <a:ext cx="1575988" cy="9899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Database</a:t>
          </a:r>
          <a:endParaRPr lang="en-US" sz="1800" kern="1200" dirty="0"/>
        </a:p>
      </dsp:txBody>
      <dsp:txXfrm>
        <a:off x="8859612" y="919273"/>
        <a:ext cx="1518000" cy="931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993E5-A1C4-7D46-A778-63CDE1A72B50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8CCE-7A5A-7F4E-952D-33EDBBB46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54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993E5-A1C4-7D46-A778-63CDE1A72B50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8CCE-7A5A-7F4E-952D-33EDBBB46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33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993E5-A1C4-7D46-A778-63CDE1A72B50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8CCE-7A5A-7F4E-952D-33EDBBB46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06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993E5-A1C4-7D46-A778-63CDE1A72B50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8CCE-7A5A-7F4E-952D-33EDBBB46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49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993E5-A1C4-7D46-A778-63CDE1A72B50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8CCE-7A5A-7F4E-952D-33EDBBB46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76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993E5-A1C4-7D46-A778-63CDE1A72B50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8CCE-7A5A-7F4E-952D-33EDBBB46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993E5-A1C4-7D46-A778-63CDE1A72B50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8CCE-7A5A-7F4E-952D-33EDBBB46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8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993E5-A1C4-7D46-A778-63CDE1A72B50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8CCE-7A5A-7F4E-952D-33EDBBB46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3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993E5-A1C4-7D46-A778-63CDE1A72B50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8CCE-7A5A-7F4E-952D-33EDBBB46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993E5-A1C4-7D46-A778-63CDE1A72B50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8CCE-7A5A-7F4E-952D-33EDBBB46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45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993E5-A1C4-7D46-A778-63CDE1A72B50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8CCE-7A5A-7F4E-952D-33EDBBB46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7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993E5-A1C4-7D46-A778-63CDE1A72B50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88CCE-7A5A-7F4E-952D-33EDBBB46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7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8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10690"/>
            <a:ext cx="9144000" cy="1085417"/>
          </a:xfrm>
        </p:spPr>
        <p:txBody>
          <a:bodyPr/>
          <a:lstStyle/>
          <a:p>
            <a:r>
              <a:rPr lang="en-US" smtClean="0"/>
              <a:t>Uber </a:t>
            </a:r>
            <a:r>
              <a:rPr lang="en-US" dirty="0" smtClean="0"/>
              <a:t>Price Prediction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96107"/>
            <a:ext cx="9144000" cy="526617"/>
          </a:xfrm>
        </p:spPr>
        <p:txBody>
          <a:bodyPr/>
          <a:lstStyle/>
          <a:p>
            <a:r>
              <a:rPr lang="en-US" dirty="0" err="1" smtClean="0"/>
              <a:t>Sushant</a:t>
            </a:r>
            <a:r>
              <a:rPr lang="en-US" dirty="0" smtClean="0"/>
              <a:t> Deepak </a:t>
            </a:r>
            <a:r>
              <a:rPr lang="en-US" dirty="0" err="1" smtClean="0"/>
              <a:t>Parkhi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762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Process : Destination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13988" y="1634842"/>
            <a:ext cx="6348522" cy="475210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/>
              <a:t>Calculated the Derived Positions Latitude Longitude using </a:t>
            </a:r>
            <a:r>
              <a:rPr lang="en-US" sz="2400" dirty="0" err="1" smtClean="0"/>
              <a:t>Haversine</a:t>
            </a:r>
            <a:r>
              <a:rPr lang="en-US" sz="2400" dirty="0" smtClean="0"/>
              <a:t> Formula.</a:t>
            </a:r>
          </a:p>
          <a:p>
            <a:pPr algn="just">
              <a:lnSpc>
                <a:spcPct val="150000"/>
              </a:lnSpc>
            </a:pPr>
            <a:endParaRPr lang="en-US" sz="2400" dirty="0" smtClean="0"/>
          </a:p>
          <a:p>
            <a:pPr algn="just">
              <a:lnSpc>
                <a:spcPct val="150000"/>
              </a:lnSpc>
            </a:pPr>
            <a:endParaRPr lang="en-US" sz="100" dirty="0" smtClean="0"/>
          </a:p>
          <a:p>
            <a:pPr algn="just">
              <a:lnSpc>
                <a:spcPct val="150000"/>
              </a:lnSpc>
            </a:pPr>
            <a:endParaRPr lang="en-US" sz="400" dirty="0" smtClean="0"/>
          </a:p>
          <a:p>
            <a:pPr algn="just">
              <a:lnSpc>
                <a:spcPct val="150000"/>
              </a:lnSpc>
            </a:pPr>
            <a:r>
              <a:rPr lang="en-US" sz="2400" dirty="0" smtClean="0"/>
              <a:t>Calculated for 2, 4, 6, 8 and 10 miles Distances.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/>
              <a:t>When Passed with Start Latitude, Longitude and Bearing it gives the Derived Latitude, Longitude based on Distance value.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881582" cy="38815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59" y="2823441"/>
            <a:ext cx="4910859" cy="106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52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Process : Date Time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13988" y="1690688"/>
            <a:ext cx="6348522" cy="447963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 smtClean="0"/>
              <a:t>Repeated all the Steps for the whole day.</a:t>
            </a:r>
          </a:p>
          <a:p>
            <a:pPr algn="just">
              <a:lnSpc>
                <a:spcPct val="150000"/>
              </a:lnSpc>
            </a:pPr>
            <a:r>
              <a:rPr lang="en-US" sz="3200" dirty="0" smtClean="0"/>
              <a:t>Collected Data for all the Neighborhoods with a Gap of 5 Minutes.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4" y="2009631"/>
            <a:ext cx="3841749" cy="384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36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Process : Storage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13988" y="1690688"/>
            <a:ext cx="6348522" cy="4479637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3200" dirty="0" err="1" smtClean="0"/>
              <a:t>MongoDb</a:t>
            </a:r>
            <a:r>
              <a:rPr lang="en-US" sz="3200" dirty="0" smtClean="0"/>
              <a:t> is a free and open-source to store NoSQL data.</a:t>
            </a:r>
          </a:p>
          <a:p>
            <a:pPr algn="just">
              <a:lnSpc>
                <a:spcPct val="150000"/>
              </a:lnSpc>
            </a:pPr>
            <a:r>
              <a:rPr lang="en-US" sz="3200" dirty="0" smtClean="0"/>
              <a:t>I collected the Data for 7 Days from Morning to Evening.</a:t>
            </a:r>
          </a:p>
          <a:p>
            <a:pPr algn="just">
              <a:lnSpc>
                <a:spcPct val="150000"/>
              </a:lnSpc>
            </a:pPr>
            <a:r>
              <a:rPr lang="en-US" sz="3200" smtClean="0"/>
              <a:t>176,000 </a:t>
            </a:r>
            <a:r>
              <a:rPr lang="en-US" sz="3200" dirty="0" smtClean="0"/>
              <a:t>Documents has been collected.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4213"/>
            <a:ext cx="412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19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Process : Storage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65" y="1842654"/>
            <a:ext cx="7418669" cy="458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38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022" y="2199408"/>
            <a:ext cx="8597900" cy="43434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Mining Process : Script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83327" y="1510145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Build using C# make Calls to APIs and Store to Mongo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99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and Analysis Process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021772" y="1690688"/>
            <a:ext cx="10148455" cy="4003964"/>
            <a:chOff x="637309" y="1697901"/>
            <a:chExt cx="10148455" cy="4003964"/>
          </a:xfrm>
        </p:grpSpPr>
        <p:grpSp>
          <p:nvGrpSpPr>
            <p:cNvPr id="9" name="Group 8"/>
            <p:cNvGrpSpPr/>
            <p:nvPr/>
          </p:nvGrpSpPr>
          <p:grpSpPr>
            <a:xfrm>
              <a:off x="4338204" y="1697901"/>
              <a:ext cx="2964873" cy="4003964"/>
              <a:chOff x="3851563" y="1842654"/>
              <a:chExt cx="2964873" cy="4003964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851563" y="1842654"/>
                <a:ext cx="2964873" cy="40039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267200" y="3318301"/>
                <a:ext cx="254923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chemeClr val="bg1"/>
                    </a:solidFill>
                  </a:rPr>
                  <a:t>R Script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37309" y="1842654"/>
              <a:ext cx="2687782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Pickup Latitude Longitude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7309" y="2837187"/>
              <a:ext cx="2687782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Distance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7309" y="3816927"/>
              <a:ext cx="2687782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Hour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7309" y="4883589"/>
              <a:ext cx="2687782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Day</a:t>
              </a:r>
              <a:endParaRPr lang="en-US" dirty="0"/>
            </a:p>
          </p:txBody>
        </p:sp>
        <p:cxnSp>
          <p:nvCxnSpPr>
            <p:cNvPr id="15" name="Straight Connector 14"/>
            <p:cNvCxnSpPr>
              <a:stCxn id="10" idx="3"/>
            </p:cNvCxnSpPr>
            <p:nvPr/>
          </p:nvCxnSpPr>
          <p:spPr>
            <a:xfrm>
              <a:off x="3325091" y="2027320"/>
              <a:ext cx="1428750" cy="380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1" idx="3"/>
            </p:cNvCxnSpPr>
            <p:nvPr/>
          </p:nvCxnSpPr>
          <p:spPr>
            <a:xfrm>
              <a:off x="3325091" y="3021853"/>
              <a:ext cx="1428750" cy="2567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2" idx="3"/>
            </p:cNvCxnSpPr>
            <p:nvPr/>
          </p:nvCxnSpPr>
          <p:spPr>
            <a:xfrm flipV="1">
              <a:off x="3325091" y="3975978"/>
              <a:ext cx="1428750" cy="256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3" idx="3"/>
            </p:cNvCxnSpPr>
            <p:nvPr/>
          </p:nvCxnSpPr>
          <p:spPr>
            <a:xfrm flipV="1">
              <a:off x="3325091" y="4883589"/>
              <a:ext cx="1080654" cy="1846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8097982" y="2407512"/>
              <a:ext cx="2687782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Predicted Price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97982" y="4514257"/>
              <a:ext cx="2687782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Data Frames for Plotting</a:t>
              </a:r>
              <a:endParaRPr lang="en-US" dirty="0"/>
            </a:p>
          </p:txBody>
        </p:sp>
        <p:cxnSp>
          <p:nvCxnSpPr>
            <p:cNvPr id="24" name="Straight Connector 23"/>
            <p:cNvCxnSpPr>
              <a:endCxn id="22" idx="1"/>
            </p:cNvCxnSpPr>
            <p:nvPr/>
          </p:nvCxnSpPr>
          <p:spPr>
            <a:xfrm>
              <a:off x="6359236" y="2324145"/>
              <a:ext cx="1738746" cy="2680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397336" y="3536417"/>
              <a:ext cx="1700646" cy="11625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998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Script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779818" y="1690688"/>
            <a:ext cx="6982692" cy="4479637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3200" dirty="0" err="1" smtClean="0"/>
              <a:t>MongoDb</a:t>
            </a:r>
            <a:r>
              <a:rPr lang="en-US" sz="3200" dirty="0" smtClean="0"/>
              <a:t> Dataset used as a csv file.</a:t>
            </a:r>
          </a:p>
          <a:p>
            <a:pPr algn="just">
              <a:lnSpc>
                <a:spcPct val="150000"/>
              </a:lnSpc>
            </a:pPr>
            <a:r>
              <a:rPr lang="en-US" sz="3200" dirty="0" smtClean="0"/>
              <a:t>Filtered the Data by calculating the nearest Neighborhood available in Dataset</a:t>
            </a:r>
          </a:p>
          <a:p>
            <a:pPr algn="just">
              <a:lnSpc>
                <a:spcPct val="150000"/>
              </a:lnSpc>
            </a:pPr>
            <a:r>
              <a:rPr lang="en-US" sz="3200" dirty="0" smtClean="0"/>
              <a:t>Created Regression Model using the Dataset.</a:t>
            </a:r>
          </a:p>
          <a:p>
            <a:pPr algn="just">
              <a:lnSpc>
                <a:spcPct val="150000"/>
              </a:lnSpc>
            </a:pPr>
            <a:r>
              <a:rPr lang="en-US" sz="3200" dirty="0" smtClean="0"/>
              <a:t>Returns the Predicted Price based on Distance and other Data Frame</a:t>
            </a:r>
          </a:p>
          <a:p>
            <a:pPr algn="just">
              <a:lnSpc>
                <a:spcPct val="150000"/>
              </a:lnSpc>
            </a:pPr>
            <a:endParaRPr lang="en-US" sz="3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82" y="2569441"/>
            <a:ext cx="25400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56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Script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186227" cy="1925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10388"/>
            <a:ext cx="6328641" cy="2062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7786"/>
          <a:stretch/>
        </p:blipFill>
        <p:spPr>
          <a:xfrm>
            <a:off x="7716982" y="2304444"/>
            <a:ext cx="4212755" cy="32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38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</a:t>
            </a:r>
            <a:r>
              <a:rPr lang="en-US" dirty="0" smtClean="0"/>
              <a:t>Script : Data Frame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833996"/>
            <a:ext cx="11315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73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OpenCPU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779818" y="1690688"/>
            <a:ext cx="6982692" cy="447963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 smtClean="0"/>
              <a:t>JavaScript Library to Execute R on Web App.</a:t>
            </a:r>
          </a:p>
          <a:p>
            <a:pPr algn="just">
              <a:lnSpc>
                <a:spcPct val="150000"/>
              </a:lnSpc>
            </a:pPr>
            <a:r>
              <a:rPr lang="en-US" sz="3200" dirty="0" smtClean="0"/>
              <a:t>Simple RPC and Data I/O via AJAX.</a:t>
            </a:r>
          </a:p>
          <a:p>
            <a:pPr algn="just">
              <a:lnSpc>
                <a:spcPct val="150000"/>
              </a:lnSpc>
            </a:pPr>
            <a:r>
              <a:rPr lang="en-US" sz="3200" dirty="0" smtClean="0"/>
              <a:t>Returns the Data in the JSON Format.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2872"/>
            <a:ext cx="3034145" cy="303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22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Ride Scanner and Prediction App</a:t>
            </a:r>
            <a:endParaRPr lang="en-US" dirty="0"/>
          </a:p>
        </p:txBody>
      </p:sp>
      <p:pic>
        <p:nvPicPr>
          <p:cNvPr id="3074" name="Picture 2" descr="Image result for uber ly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24" y="2549236"/>
            <a:ext cx="4313136" cy="24261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21260" y="1690687"/>
            <a:ext cx="6778013" cy="458542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Ride Scanner is a Web App built with AngularJS to compare prices of Taxi Service: Lyft, Uber.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It also Predict the Prices if you want to leave later.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Side by Side comparison of the prices provided by the Taxi Service for each category.</a:t>
            </a:r>
          </a:p>
          <a:p>
            <a:pPr>
              <a:lnSpc>
                <a:spcPct val="150000"/>
              </a:lnSpc>
            </a:pPr>
            <a:r>
              <a:rPr lang="en-US" dirty="0"/>
              <a:t>Use of </a:t>
            </a:r>
            <a:r>
              <a:rPr lang="en-US" dirty="0" smtClean="0"/>
              <a:t>Official RESTful </a:t>
            </a:r>
            <a:r>
              <a:rPr lang="en-US" dirty="0"/>
              <a:t>API provided by Lyft and Uber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https://</a:t>
            </a:r>
            <a:r>
              <a:rPr lang="en-US" dirty="0" err="1" smtClean="0"/>
              <a:t>sushantparkhi.com</a:t>
            </a:r>
            <a:r>
              <a:rPr lang="en-US" dirty="0" smtClean="0"/>
              <a:t>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10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OpenCPU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578" y="1366605"/>
            <a:ext cx="7692844" cy="525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05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1430338"/>
            <a:ext cx="11518900" cy="5207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505200" y="3016251"/>
            <a:ext cx="4530437" cy="2313709"/>
            <a:chOff x="2549237" y="3868998"/>
            <a:chExt cx="4530437" cy="2313709"/>
          </a:xfrm>
        </p:grpSpPr>
        <p:sp>
          <p:nvSpPr>
            <p:cNvPr id="6" name="Rectangle 5"/>
            <p:cNvSpPr/>
            <p:nvPr/>
          </p:nvSpPr>
          <p:spPr>
            <a:xfrm>
              <a:off x="2549237" y="3868998"/>
              <a:ext cx="4530437" cy="2313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7091" y="4487719"/>
              <a:ext cx="1436254" cy="111309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6747" y="4084840"/>
              <a:ext cx="1918854" cy="1918854"/>
            </a:xfrm>
            <a:prstGeom prst="rect">
              <a:avLst/>
            </a:prstGeom>
          </p:spPr>
        </p:pic>
      </p:grpSp>
      <p:cxnSp>
        <p:nvCxnSpPr>
          <p:cNvPr id="13" name="Straight Connector 12"/>
          <p:cNvCxnSpPr>
            <a:endCxn id="6" idx="0"/>
          </p:cNvCxnSpPr>
          <p:nvPr/>
        </p:nvCxnSpPr>
        <p:spPr>
          <a:xfrm flipH="1">
            <a:off x="5770419" y="1951038"/>
            <a:ext cx="4384963" cy="1065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33801" y="5871953"/>
            <a:ext cx="401781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JSON Data</a:t>
            </a:r>
            <a:endParaRPr lang="en-US" sz="2800" dirty="0"/>
          </a:p>
        </p:txBody>
      </p:sp>
      <p:cxnSp>
        <p:nvCxnSpPr>
          <p:cNvPr id="17" name="Straight Connector 16"/>
          <p:cNvCxnSpPr>
            <a:stCxn id="6" idx="2"/>
            <a:endCxn id="15" idx="0"/>
          </p:cNvCxnSpPr>
          <p:nvPr/>
        </p:nvCxnSpPr>
        <p:spPr>
          <a:xfrm flipH="1">
            <a:off x="5742710" y="5329960"/>
            <a:ext cx="27709" cy="541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260" y="2567171"/>
            <a:ext cx="2398244" cy="356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76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74" y="1586695"/>
            <a:ext cx="7592072" cy="483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18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sushantparkhi.com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365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Sushant</a:t>
            </a:r>
            <a:r>
              <a:rPr lang="en-US" dirty="0" smtClean="0"/>
              <a:t> Deepak </a:t>
            </a:r>
            <a:r>
              <a:rPr lang="en-US" dirty="0" err="1" smtClean="0"/>
              <a:t>Parkhi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54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Uber</a:t>
            </a:r>
            <a:endParaRPr lang="en-US" dirty="0"/>
          </a:p>
        </p:txBody>
      </p:sp>
      <p:pic>
        <p:nvPicPr>
          <p:cNvPr id="3074" name="Picture 2" descr="Image result for uber lyf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08"/>
          <a:stretch/>
        </p:blipFill>
        <p:spPr bwMode="auto">
          <a:xfrm>
            <a:off x="838199" y="1690687"/>
            <a:ext cx="3553691" cy="41853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21260" y="1690687"/>
            <a:ext cx="6778013" cy="45854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Uber is a convenient, inexpensive taxi service.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Picks you up and take to your destination.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It has various categories or services like </a:t>
            </a:r>
            <a:r>
              <a:rPr lang="en-US" dirty="0" err="1" smtClean="0"/>
              <a:t>UberPool</a:t>
            </a:r>
            <a:r>
              <a:rPr lang="en-US" dirty="0" smtClean="0"/>
              <a:t>, </a:t>
            </a:r>
            <a:r>
              <a:rPr lang="en-US" dirty="0" err="1" smtClean="0"/>
              <a:t>UberX</a:t>
            </a:r>
            <a:r>
              <a:rPr lang="en-US" dirty="0" smtClean="0"/>
              <a:t>, Uber Black et cetera.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36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Uber API</a:t>
            </a:r>
            <a:endParaRPr lang="en-US" dirty="0"/>
          </a:p>
        </p:txBody>
      </p:sp>
      <p:pic>
        <p:nvPicPr>
          <p:cNvPr id="3074" name="Picture 2" descr="Image result for uber lyf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08"/>
          <a:stretch/>
        </p:blipFill>
        <p:spPr bwMode="auto">
          <a:xfrm>
            <a:off x="838199" y="1690687"/>
            <a:ext cx="3553691" cy="41853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21260" y="1690687"/>
            <a:ext cx="6778013" cy="458542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Uber Price Estimate API gives the Pricing estimate from Pickup Location Latitude, Longitude and Destination Location Latitude, Longitude.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It gives Current Time Pricing Estimate.</a:t>
            </a:r>
          </a:p>
          <a:p>
            <a:pPr>
              <a:lnSpc>
                <a:spcPct val="150000"/>
              </a:lnSpc>
            </a:pPr>
            <a:r>
              <a:rPr lang="en-US" dirty="0"/>
              <a:t>Endpoint </a:t>
            </a:r>
            <a:r>
              <a:rPr lang="en-US" dirty="0">
                <a:hlinkClick r:id="rId3" invalidUrl="https://api.uber.com/v1/estimate/price?start_latitude={}&amp;start_longitude={}&amp;end_latitude={}&amp;end_longitude"/>
              </a:rPr>
              <a:t>https://</a:t>
            </a:r>
            <a:r>
              <a:rPr lang="en-US" dirty="0" smtClean="0">
                <a:hlinkClick r:id="rId4" invalidUrl="https://api.uber.com/v1/estimate/price?start_latitude={}&amp;start_longitude={}&amp;end_latitude={}&amp;end_longitude"/>
              </a:rPr>
              <a:t>api.uber.com/v1/estimate/price?start_latitude={}&amp;start_longitude={}&amp;end_latitude={}&amp;end_longitude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537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Uber API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238"/>
          <a:stretch/>
        </p:blipFill>
        <p:spPr>
          <a:xfrm>
            <a:off x="838200" y="1444913"/>
            <a:ext cx="4724400" cy="2683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631" y="1465983"/>
            <a:ext cx="4584700" cy="264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877" y="4253055"/>
            <a:ext cx="4305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99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UberPool</a:t>
            </a:r>
            <a:endParaRPr lang="en-US" dirty="0"/>
          </a:p>
        </p:txBody>
      </p:sp>
      <p:pic>
        <p:nvPicPr>
          <p:cNvPr id="3074" name="Picture 2" descr="Image result for uber lyf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08"/>
          <a:stretch/>
        </p:blipFill>
        <p:spPr bwMode="auto">
          <a:xfrm>
            <a:off x="838199" y="1690687"/>
            <a:ext cx="3553691" cy="41853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21260" y="2341418"/>
            <a:ext cx="6778013" cy="245225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/>
              <a:t>UberPOOL</a:t>
            </a:r>
            <a:r>
              <a:rPr lang="en-US" dirty="0" smtClean="0"/>
              <a:t> allows you to share your ride.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It splits the cost of your trip with another ride headed for the same direction.</a:t>
            </a:r>
          </a:p>
          <a:p>
            <a:pPr>
              <a:lnSpc>
                <a:spcPct val="15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963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Process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78444607"/>
              </p:ext>
            </p:extLst>
          </p:nvPr>
        </p:nvGraphicFramePr>
        <p:xfrm>
          <a:off x="942109" y="2217162"/>
          <a:ext cx="10411691" cy="2770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504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Process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29" y="1399741"/>
            <a:ext cx="10661542" cy="504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54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Process : Start Destination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9640" r="25646" b="9091"/>
          <a:stretch/>
        </p:blipFill>
        <p:spPr>
          <a:xfrm>
            <a:off x="838200" y="1690688"/>
            <a:ext cx="4253345" cy="447963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13988" y="1690688"/>
            <a:ext cx="6348522" cy="447963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Made a List of around 116 Neighborhoods in Boston and Cambridge Area.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Few Example, Packard’s Corner, Allston, Brighton, Boston University, Cambridge East, MIT et cetera.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Used the Latitude Longitude of these Location as the Start Destination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255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472</Words>
  <Application>Microsoft Macintosh PowerPoint</Application>
  <PresentationFormat>Widescreen</PresentationFormat>
  <Paragraphs>75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Calibri Light</vt:lpstr>
      <vt:lpstr>Arial</vt:lpstr>
      <vt:lpstr>Office Theme</vt:lpstr>
      <vt:lpstr>Uber Price Prediction</vt:lpstr>
      <vt:lpstr>Ride Scanner and Prediction App</vt:lpstr>
      <vt:lpstr>Uber</vt:lpstr>
      <vt:lpstr>Uber API</vt:lpstr>
      <vt:lpstr>Uber API Results</vt:lpstr>
      <vt:lpstr>UberPool</vt:lpstr>
      <vt:lpstr>Mining Process</vt:lpstr>
      <vt:lpstr>Mining Process</vt:lpstr>
      <vt:lpstr>Mining Process : Start Destination</vt:lpstr>
      <vt:lpstr>Mining Process : Destination</vt:lpstr>
      <vt:lpstr>Mining Process : Date Time</vt:lpstr>
      <vt:lpstr>Mining Process : Storage</vt:lpstr>
      <vt:lpstr>Mining Process : Storage</vt:lpstr>
      <vt:lpstr>Mining Process : Script</vt:lpstr>
      <vt:lpstr>Prediction and Analysis Process</vt:lpstr>
      <vt:lpstr>R Script</vt:lpstr>
      <vt:lpstr>R Script</vt:lpstr>
      <vt:lpstr>R Script : Data Frame</vt:lpstr>
      <vt:lpstr>OpenCPU</vt:lpstr>
      <vt:lpstr>OpenCPU</vt:lpstr>
      <vt:lpstr>Usage</vt:lpstr>
      <vt:lpstr>Usage</vt:lpstr>
      <vt:lpstr>Demo</vt:lpstr>
      <vt:lpstr>Thank You</vt:lpstr>
    </vt:vector>
  </TitlesOfParts>
  <Manager/>
  <Company/>
  <LinksUpToDate>false</LinksUpToDate>
  <SharedDoc>false</SharedDoc>
  <HyperlinkBase/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Analytics</dc:title>
  <dc:subject/>
  <dc:creator>Microsoft Office User</dc:creator>
  <cp:keywords/>
  <dc:description/>
  <cp:lastModifiedBy>Microsoft Office User</cp:lastModifiedBy>
  <cp:revision>96</cp:revision>
  <dcterms:created xsi:type="dcterms:W3CDTF">2016-09-28T13:55:40Z</dcterms:created>
  <dcterms:modified xsi:type="dcterms:W3CDTF">2016-12-22T02:56:57Z</dcterms:modified>
  <cp:category/>
</cp:coreProperties>
</file>